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Healthcare Patient Satisfaction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U.S. healthcare patient satisfaction data to identify key drivers of patient experience and operational performance at the state level.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by -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Harshit Verma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35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3121104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demonstrates how healthcare satisfaction data can be transformed into executive-ready insights using a structured analytics workflow.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65953"/>
            <a:ext cx="30480" cy="1236107"/>
          </a:xfrm>
          <a:prstGeom prst="rect">
            <a:avLst/>
          </a:prstGeom>
          <a:solidFill>
            <a:srgbClr val="3257B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584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Enable Leadership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07444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Composite KPIs and diagnostic visualizations enable teams to identify performance gaps and prioritize interventions.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4584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Track Improvement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507444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Structured workflow supports continuous monitoring and measurement of patient experience initiatives over time.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4584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Drive Decisions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677995" y="507444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Data-driven recommendations support strategic resource allocation and operational excellence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909280"/>
            <a:ext cx="1152287" cy="426244"/>
          </a:xfrm>
          <a:prstGeom prst="roundRect">
            <a:avLst>
              <a:gd name="adj" fmla="val 6386"/>
            </a:avLst>
          </a:prstGeom>
          <a:solidFill>
            <a:srgbClr val="D7DFF4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977265"/>
            <a:ext cx="8801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262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702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Problem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28314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Healthcare organizations face increasing pressure to improve patient satisfaction while managing staffing constraints and operational complexity.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01734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Leadership teams need clear, reliable indicators to understand where patient experience is declining and which factors most influence recommendations.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702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Approach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28314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analyzes HCAHPS survey results to model satisfaction metrics and construct an Executive Satisfaction Index.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938832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analysis highlights underperforming states, satisfaction trends, and the impact of communication quality versus operational responsiveness.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440"/>
            <a:ext cx="6407944" cy="2774156"/>
          </a:xfrm>
          <a:prstGeom prst="roundRect">
            <a:avLst>
              <a:gd name="adj" fmla="val 122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1838920"/>
            <a:ext cx="6346984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1966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2746177"/>
            <a:ext cx="2847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HCAHPS Survey Data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Hospital Consumer Assessment of Healthcare Providers and Systems - the national standard for patient experience measurement.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1808440"/>
            <a:ext cx="6408063" cy="2774156"/>
          </a:xfrm>
          <a:prstGeom prst="roundRect">
            <a:avLst>
              <a:gd name="adj" fmla="val 122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9027" y="1838920"/>
            <a:ext cx="6347103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10462498" y="1966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85842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State-Level Metrics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Top-box satisfaction percentages across states, including nurse communication, doctor communication, staff responsiveness, and hospital recommendation.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09411"/>
            <a:ext cx="6407944" cy="2774156"/>
          </a:xfrm>
          <a:prstGeom prst="roundRect">
            <a:avLst>
              <a:gd name="adj" fmla="val 122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4270" y="4839891"/>
            <a:ext cx="6346984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5" name="Text 13"/>
          <p:cNvSpPr/>
          <p:nvPr/>
        </p:nvSpPr>
        <p:spPr>
          <a:xfrm>
            <a:off x="3827621" y="49674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51084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Temporal Analysis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23756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Survey participation rates and response data tracked across multiple release periods to identify trends over time.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809411"/>
            <a:ext cx="6408063" cy="2774156"/>
          </a:xfrm>
          <a:prstGeom prst="roundRect">
            <a:avLst>
              <a:gd name="adj" fmla="val 122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9027" y="4839891"/>
            <a:ext cx="6347103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2498" y="49674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5842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 KPIs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23756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Executive Satisfaction Index engineered to provide composite view of patient experience and operational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79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Methodology &amp; Tools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86883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20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11372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Cleaned and standardized survey data, engineered executive KPIs, reshaped into analytical fact table.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86883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20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11372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state-level analytical schema, queried trends, volatility, and benchmark performance.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86883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209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11372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Power BI dashboard with executive overview and diagnostic deep dive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827008"/>
            <a:ext cx="1722953" cy="426244"/>
          </a:xfrm>
          <a:prstGeom prst="roundRect">
            <a:avLst>
              <a:gd name="adj" fmla="val 6386"/>
            </a:avLst>
          </a:prstGeom>
          <a:solidFill>
            <a:srgbClr val="D7DFF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949404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894993"/>
            <a:ext cx="11786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FINDINGS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3439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Critical Insights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6280190" y="2392918"/>
            <a:ext cx="3664744" cy="3112889"/>
          </a:xfrm>
          <a:prstGeom prst="roundRect">
            <a:avLst>
              <a:gd name="adj" fmla="val 1093"/>
            </a:avLst>
          </a:prstGeom>
          <a:solidFill>
            <a:srgbClr val="E9ECF2"/>
          </a:solidFill>
          <a:ln/>
        </p:spPr>
      </p:sp>
      <p:sp>
        <p:nvSpPr>
          <p:cNvPr id="8" name="Text 4"/>
          <p:cNvSpPr/>
          <p:nvPr/>
        </p:nvSpPr>
        <p:spPr>
          <a:xfrm>
            <a:off x="6507004" y="2619732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Communication Drives Satisfaction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07004" y="3464481"/>
            <a:ext cx="3211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Patient-provider communication is the strongest driver of hospital recommendation, outweighing operational delays.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2392918"/>
            <a:ext cx="3664863" cy="3112889"/>
          </a:xfrm>
          <a:prstGeom prst="roundRect">
            <a:avLst>
              <a:gd name="adj" fmla="val 1093"/>
            </a:avLst>
          </a:prstGeom>
          <a:solidFill>
            <a:srgbClr val="E9ECF2"/>
          </a:solidFill>
          <a:ln/>
        </p:spPr>
      </p:sp>
      <p:sp>
        <p:nvSpPr>
          <p:cNvPr id="11" name="Text 7"/>
          <p:cNvSpPr/>
          <p:nvPr/>
        </p:nvSpPr>
        <p:spPr>
          <a:xfrm>
            <a:off x="10398562" y="2619732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Volatile Responsiveness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398562" y="346448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Staff responsiveness shows high volatility, indicating inconsistent operational execution across states.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7326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4" name="Text 10"/>
          <p:cNvSpPr/>
          <p:nvPr/>
        </p:nvSpPr>
        <p:spPr>
          <a:xfrm>
            <a:off x="6507004" y="5959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Declining Trends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507004" y="644985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Several states demonstrate declining satisfaction, suggesting structural rather than temporary issues.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462" y="362307"/>
            <a:ext cx="3386495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Patterns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701296" y="1970484"/>
            <a:ext cx="161472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131" y="1149906"/>
            <a:ext cx="1969294" cy="19692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88318" y="3283148"/>
            <a:ext cx="1641038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Driver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59462" y="3619381"/>
            <a:ext cx="8098750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quality ranks as the #1 factor influencing patient recommendation scores.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701296" y="4945261"/>
            <a:ext cx="161472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42%</a:t>
            </a:r>
            <a:endParaRPr lang="en-US" sz="2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31" y="4124682"/>
            <a:ext cx="1969294" cy="19692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688318" y="6257925"/>
            <a:ext cx="1641038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Volatility Rate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459462" y="6594158"/>
            <a:ext cx="8098750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Staff responsiveness metrics show 42% higher variance compared to communication scores.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459462" y="6951821"/>
            <a:ext cx="8098750" cy="767715"/>
          </a:xfrm>
          <a:prstGeom prst="roundRect">
            <a:avLst>
              <a:gd name="adj" fmla="val 2565"/>
            </a:avLst>
          </a:prstGeom>
          <a:solidFill>
            <a:srgbClr val="C3CFE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9" y="7145655"/>
            <a:ext cx="164068" cy="13120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85944" y="7115770"/>
            <a:ext cx="7541062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Balanced Mediocrity Alert: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States with average scores across all metrics still perform poorly overall—composite KPIs reveal hidden performance gaps.</a:t>
            </a:r>
            <a:endParaRPr lang="en-US" sz="10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111" y="1117163"/>
            <a:ext cx="5292328" cy="5292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925" y="920710"/>
            <a:ext cx="6905030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Quality Considerations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925" y="1893094"/>
            <a:ext cx="3730943" cy="2602706"/>
          </a:xfrm>
          <a:prstGeom prst="roundRect">
            <a:avLst>
              <a:gd name="adj" fmla="val 4216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5" y="1893094"/>
            <a:ext cx="91440" cy="26027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37630" y="2126218"/>
            <a:ext cx="271164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Survey Response Bias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037630" y="2580918"/>
            <a:ext cx="3196114" cy="168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survey response rates introduce potential bias, reducing confidence in reported satisfaction levels across certain states.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4677132" y="1893094"/>
            <a:ext cx="3730943" cy="2602706"/>
          </a:xfrm>
          <a:prstGeom prst="roundRect">
            <a:avLst>
              <a:gd name="adj" fmla="val 4216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72" y="1893094"/>
            <a:ext cx="91440" cy="26027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78837" y="2126218"/>
            <a:ext cx="277856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Temporal Consistency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4978837" y="2580918"/>
            <a:ext cx="3196114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Chronological accuracy ensured through proper date sorting and release period validation across all analytical queries.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5925" y="4706064"/>
            <a:ext cx="3730943" cy="2602706"/>
          </a:xfrm>
          <a:prstGeom prst="roundRect">
            <a:avLst>
              <a:gd name="adj" fmla="val 4216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65" y="4706064"/>
            <a:ext cx="91440" cy="260270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630" y="4939189"/>
            <a:ext cx="287345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State-Level Granularity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037630" y="5393888"/>
            <a:ext cx="3196114" cy="168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conducted at state × release period level, providing sufficient detail for executive decision-making while maintaining statistical reliability.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5094"/>
            <a:ext cx="2309574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3257B8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93047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830699"/>
            <a:ext cx="174998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87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Action Plan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33624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91289"/>
            <a:ext cx="4196358" cy="304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286559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Prioritize Communication Training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3710345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nurse and doctor communication training programs—the strongest driver of patient recommendation.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16962" y="233624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2714030"/>
            <a:ext cx="4196358" cy="30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16962" y="2865596"/>
            <a:ext cx="39025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Redesign Staffing Workflows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216962" y="3356015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 volatile staff responsiveness by optimizing workflows during peak demand periods.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40133" y="233624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714030"/>
            <a:ext cx="4196358" cy="304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640133" y="2865596"/>
            <a:ext cx="33002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Conduct Targeted Audits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640133" y="3356015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operational audits in underperforming states showing declining satisfaction trends.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93790" y="55587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91213"/>
            <a:ext cx="6407944" cy="304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93790" y="6088142"/>
            <a:ext cx="3252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 Composite KPIs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93790" y="657856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Executive Satisfaction Index instead of isolated metrics to catch balanced mediocrity.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7428548" y="55587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5891213"/>
            <a:ext cx="6407944" cy="3048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428548" y="6088142"/>
            <a:ext cx="3967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Enforce Response Thresholds</a:t>
            </a:r>
            <a:endParaRPr lang="en-US" sz="2200" dirty="0"/>
          </a:p>
        </p:txBody>
      </p:sp>
      <p:sp>
        <p:nvSpPr>
          <p:cNvPr id="25" name="Text 17"/>
          <p:cNvSpPr/>
          <p:nvPr/>
        </p:nvSpPr>
        <p:spPr>
          <a:xfrm>
            <a:off x="7428548" y="657856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minimum survey response-rate requirements for decision-making to reduce bias risk.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5050"/>
            <a:ext cx="61374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Capabilities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30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Executive Overview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119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Executive Satisfaction Index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65414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 %, Communication Score, Experience Score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221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Satisfaction trend over time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643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Bottom-performing states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0654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vs Recommendation diagnostic scatter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2630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Diagnostic Deep Dive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32119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Volatility detection by state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36541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Improvement vs Decline analysis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4592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 breakdown table with conditional formatting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2643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Drill-through capabilities for root cause analysis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2025-12-31T07:23:52Z</dcterms:created>
  <dcterms:modified xsi:type="dcterms:W3CDTF">2025-12-31T07:23:52Z</dcterms:modified>
</cp:coreProperties>
</file>